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71" r:id="rId7"/>
    <p:sldId id="272" r:id="rId8"/>
    <p:sldId id="274" r:id="rId9"/>
    <p:sldId id="261" r:id="rId10"/>
    <p:sldId id="262" r:id="rId11"/>
    <p:sldId id="273" r:id="rId12"/>
    <p:sldId id="275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x="9144000" cy="5143500" type="screen16x9"/>
  <p:notesSz cx="6858000" cy="9144000"/>
  <p:embeddedFontLst>
    <p:embeddedFont>
      <p:font typeface="Recursive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4A3821-E2A1-4B41-8C86-4A821F7D6C8E}">
  <a:tblStyle styleId="{144A3821-E2A1-4B41-8C86-4A821F7D6C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5f5a64a78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5f5a64a78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5a64a78f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5a64a78f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>
          <a:extLst>
            <a:ext uri="{FF2B5EF4-FFF2-40B4-BE49-F238E27FC236}">
              <a16:creationId xmlns:a16="http://schemas.microsoft.com/office/drawing/2014/main" id="{116D4998-7399-9B1F-69A4-20B32405DE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5a64a78f_0_77:notes">
            <a:extLst>
              <a:ext uri="{FF2B5EF4-FFF2-40B4-BE49-F238E27FC236}">
                <a16:creationId xmlns:a16="http://schemas.microsoft.com/office/drawing/2014/main" id="{2C62EB04-8019-C7A2-B1AA-A2ED3AFB18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5a64a78f_0_77:notes">
            <a:extLst>
              <a:ext uri="{FF2B5EF4-FFF2-40B4-BE49-F238E27FC236}">
                <a16:creationId xmlns:a16="http://schemas.microsoft.com/office/drawing/2014/main" id="{60A57EBC-BD64-EECC-5A6F-160DC3F1E4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90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>
          <a:extLst>
            <a:ext uri="{FF2B5EF4-FFF2-40B4-BE49-F238E27FC236}">
              <a16:creationId xmlns:a16="http://schemas.microsoft.com/office/drawing/2014/main" id="{A2A1E32F-8429-3FF1-5E54-4B76DF3C5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5a64a78f_0_77:notes">
            <a:extLst>
              <a:ext uri="{FF2B5EF4-FFF2-40B4-BE49-F238E27FC236}">
                <a16:creationId xmlns:a16="http://schemas.microsoft.com/office/drawing/2014/main" id="{0BE70155-B7CF-B9D7-2623-C5D79DA714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5a64a78f_0_77:notes">
            <a:extLst>
              <a:ext uri="{FF2B5EF4-FFF2-40B4-BE49-F238E27FC236}">
                <a16:creationId xmlns:a16="http://schemas.microsoft.com/office/drawing/2014/main" id="{E087F937-3B5B-F5E9-87FC-55AD6F688C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69771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5a64a78f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5a64a78f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f5a64a78f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f5a64a78f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f5a64a78f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f5a64a78f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5f5a64a78f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5f5a64a78f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a0f3172a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a0f3172a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a0f3172a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5a0f3172a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5a64a78f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5a64a78f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a3035eac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a3035eac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5a64a78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5a64a78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5a64a78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5a64a78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5a64a78f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5a64a78f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>
          <a:extLst>
            <a:ext uri="{FF2B5EF4-FFF2-40B4-BE49-F238E27FC236}">
              <a16:creationId xmlns:a16="http://schemas.microsoft.com/office/drawing/2014/main" id="{380520C6-5091-DB71-44BB-D0B7CB8FC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5a64a78f_0_77:notes">
            <a:extLst>
              <a:ext uri="{FF2B5EF4-FFF2-40B4-BE49-F238E27FC236}">
                <a16:creationId xmlns:a16="http://schemas.microsoft.com/office/drawing/2014/main" id="{518BDB89-8CD9-328A-8A0F-2581643475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5a64a78f_0_77:notes">
            <a:extLst>
              <a:ext uri="{FF2B5EF4-FFF2-40B4-BE49-F238E27FC236}">
                <a16:creationId xmlns:a16="http://schemas.microsoft.com/office/drawing/2014/main" id="{09D904D0-9F3E-022D-D78A-EB5E5AF281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82539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>
          <a:extLst>
            <a:ext uri="{FF2B5EF4-FFF2-40B4-BE49-F238E27FC236}">
              <a16:creationId xmlns:a16="http://schemas.microsoft.com/office/drawing/2014/main" id="{CDF47E20-5519-5FCF-AEAF-62AAC7CD62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5a64a78f_0_77:notes">
            <a:extLst>
              <a:ext uri="{FF2B5EF4-FFF2-40B4-BE49-F238E27FC236}">
                <a16:creationId xmlns:a16="http://schemas.microsoft.com/office/drawing/2014/main" id="{1E8A2FE5-EE10-966D-9072-3943965BC5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5a64a78f_0_77:notes">
            <a:extLst>
              <a:ext uri="{FF2B5EF4-FFF2-40B4-BE49-F238E27FC236}">
                <a16:creationId xmlns:a16="http://schemas.microsoft.com/office/drawing/2014/main" id="{EDF0086C-9C00-53EC-A271-6C32566118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238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>
          <a:extLst>
            <a:ext uri="{FF2B5EF4-FFF2-40B4-BE49-F238E27FC236}">
              <a16:creationId xmlns:a16="http://schemas.microsoft.com/office/drawing/2014/main" id="{DEA14FD7-4CF6-F497-FA44-050D86523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5a64a78f_0_77:notes">
            <a:extLst>
              <a:ext uri="{FF2B5EF4-FFF2-40B4-BE49-F238E27FC236}">
                <a16:creationId xmlns:a16="http://schemas.microsoft.com/office/drawing/2014/main" id="{E2804537-F0C2-680E-A2F6-DE109E0E5A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5a64a78f_0_77:notes">
            <a:extLst>
              <a:ext uri="{FF2B5EF4-FFF2-40B4-BE49-F238E27FC236}">
                <a16:creationId xmlns:a16="http://schemas.microsoft.com/office/drawing/2014/main" id="{0EF9F5D8-4E7B-9C92-675B-5A9F1CBF47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45617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5a64a78f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5a64a78f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hyperlink" Target="https://github.com/ParthJadhav/Tkinter-Designer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hyperlink" Target="https://github.com/ParthJadhav/Tkinter-Designer/blob/master/docs/instructions.md" TargetMode="External"/><Relationship Id="rId4" Type="http://schemas.openxmlformats.org/officeDocument/2006/relationships/hyperlink" Target="https://github.com/ParthJadhav/Tkinter-Designer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13"/>
          <p:cNvCxnSpPr/>
          <p:nvPr/>
        </p:nvCxnSpPr>
        <p:spPr>
          <a:xfrm>
            <a:off x="2947700" y="2703700"/>
            <a:ext cx="0" cy="13596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2" name="Google Shape;62;p13"/>
          <p:cNvCxnSpPr/>
          <p:nvPr/>
        </p:nvCxnSpPr>
        <p:spPr>
          <a:xfrm>
            <a:off x="6786650" y="2211400"/>
            <a:ext cx="22794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pic>
        <p:nvPicPr>
          <p:cNvPr id="54" name="Google Shape;54;p13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8847125" y="0"/>
            <a:ext cx="300600" cy="44970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4100" y="4334925"/>
            <a:ext cx="9144000" cy="8112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922325" y="1102913"/>
            <a:ext cx="6982800" cy="223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Drumul</a:t>
            </a:r>
            <a:r>
              <a:rPr lang="en-US" b="1" dirty="0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 de la un design la o </a:t>
            </a:r>
            <a:r>
              <a:rPr lang="en-US" b="1" dirty="0" err="1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aplicatie</a:t>
            </a:r>
            <a:r>
              <a:rPr lang="en-US" b="1" dirty="0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 </a:t>
            </a:r>
            <a:r>
              <a:rPr lang="en-US" b="1" dirty="0">
                <a:solidFill>
                  <a:srgbClr val="00B050"/>
                </a:solidFill>
                <a:latin typeface="Recursive"/>
                <a:ea typeface="Recursive"/>
                <a:cs typeface="Recursive"/>
                <a:sym typeface="Recursive"/>
              </a:rPr>
              <a:t>.</a:t>
            </a:r>
            <a:r>
              <a:rPr lang="en-US" b="1" dirty="0" err="1">
                <a:solidFill>
                  <a:srgbClr val="00B050"/>
                </a:solidFill>
                <a:latin typeface="Recursive"/>
                <a:ea typeface="Recursive"/>
                <a:cs typeface="Recursive"/>
                <a:sym typeface="Recursive"/>
              </a:rPr>
              <a:t>exe</a:t>
            </a:r>
            <a:r>
              <a:rPr lang="en-US" b="1" dirty="0" err="1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cutabila</a:t>
            </a:r>
            <a:endParaRPr b="1" dirty="0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2046450" y="4386525"/>
            <a:ext cx="3849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ecursive"/>
                <a:ea typeface="Recursive"/>
                <a:cs typeface="Recursive"/>
                <a:sym typeface="Recursive"/>
              </a:rPr>
              <a:t>Code Sinaia 2025</a:t>
            </a:r>
            <a:endParaRPr b="1">
              <a:solidFill>
                <a:srgbClr val="FFFFFF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id="59" name="Google Shape;59;p13" descr="Mobiris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9876" y="119131"/>
            <a:ext cx="940835" cy="79383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274825" y="48784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FFFFFF"/>
                </a:solidFill>
              </a:rPr>
              <a:t>2025 Copyright © by INPROTED– </a:t>
            </a:r>
            <a:r>
              <a:rPr lang="en" sz="750" b="1">
                <a:solidFill>
                  <a:srgbClr val="FFFFFF"/>
                </a:solidFill>
              </a:rPr>
              <a:t>I</a:t>
            </a:r>
            <a:r>
              <a:rPr lang="en" sz="750">
                <a:solidFill>
                  <a:srgbClr val="FFFFFF"/>
                </a:solidFill>
              </a:rPr>
              <a:t>nternational </a:t>
            </a:r>
            <a:r>
              <a:rPr lang="en" sz="750" b="1">
                <a:solidFill>
                  <a:srgbClr val="FFFFFF"/>
                </a:solidFill>
              </a:rPr>
              <a:t>Pro</a:t>
            </a:r>
            <a:r>
              <a:rPr lang="en" sz="750">
                <a:solidFill>
                  <a:srgbClr val="FFFFFF"/>
                </a:solidFill>
              </a:rPr>
              <a:t>fessionals for </a:t>
            </a:r>
            <a:r>
              <a:rPr lang="en" sz="750" b="1">
                <a:solidFill>
                  <a:srgbClr val="FFFFFF"/>
                </a:solidFill>
              </a:rPr>
              <a:t>T</a:t>
            </a:r>
            <a:r>
              <a:rPr lang="en" sz="750">
                <a:solidFill>
                  <a:srgbClr val="FFFFFF"/>
                </a:solidFill>
              </a:rPr>
              <a:t>echnology and </a:t>
            </a:r>
            <a:r>
              <a:rPr lang="en" sz="750" b="1">
                <a:solidFill>
                  <a:srgbClr val="FFFFFF"/>
                </a:solidFill>
              </a:rPr>
              <a:t>Ed</a:t>
            </a:r>
            <a:r>
              <a:rPr lang="en" sz="750">
                <a:solidFill>
                  <a:srgbClr val="FFFFFF"/>
                </a:solidFill>
              </a:rPr>
              <a:t>ucation | All Rights Reserved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61" name="Google Shape;61;p13"/>
          <p:cNvCxnSpPr/>
          <p:nvPr/>
        </p:nvCxnSpPr>
        <p:spPr>
          <a:xfrm>
            <a:off x="3479000" y="516050"/>
            <a:ext cx="54201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3" name="Google Shape;63;p13"/>
          <p:cNvCxnSpPr/>
          <p:nvPr/>
        </p:nvCxnSpPr>
        <p:spPr>
          <a:xfrm>
            <a:off x="3707600" y="3927475"/>
            <a:ext cx="54201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4" name="Google Shape;64;p13"/>
          <p:cNvCxnSpPr/>
          <p:nvPr/>
        </p:nvCxnSpPr>
        <p:spPr>
          <a:xfrm>
            <a:off x="-59700" y="2289275"/>
            <a:ext cx="15996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5" name="Google Shape;65;p13"/>
          <p:cNvCxnSpPr/>
          <p:nvPr/>
        </p:nvCxnSpPr>
        <p:spPr>
          <a:xfrm>
            <a:off x="2109500" y="288650"/>
            <a:ext cx="0" cy="8904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pic>
        <p:nvPicPr>
          <p:cNvPr id="67" name="Google Shape;67;p13" title="Untitled drawing (4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5125" y="4421250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9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 txBox="1">
            <a:spLocks noGrp="1"/>
          </p:cNvSpPr>
          <p:nvPr>
            <p:ph type="body" idx="1"/>
          </p:nvPr>
        </p:nvSpPr>
        <p:spPr>
          <a:xfrm>
            <a:off x="489825" y="1341225"/>
            <a:ext cx="4431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en" sz="2500" b="1" dirty="0">
                <a:solidFill>
                  <a:schemeClr val="dk1"/>
                </a:solidFill>
              </a:rPr>
              <a:t>“Nu reinventăm roata”</a:t>
            </a:r>
            <a:endParaRPr sz="2500" b="1" dirty="0">
              <a:solidFill>
                <a:schemeClr val="dk1"/>
              </a:solidFill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en" sz="2500" dirty="0">
                <a:solidFill>
                  <a:schemeClr val="dk1"/>
                </a:solidFill>
              </a:rPr>
              <a:t>Folosim </a:t>
            </a:r>
            <a:r>
              <a:rPr lang="en" sz="2500" b="1" dirty="0">
                <a:solidFill>
                  <a:schemeClr val="dk1"/>
                </a:solidFill>
              </a:rPr>
              <a:t>Tkinter Designer</a:t>
            </a:r>
            <a:r>
              <a:rPr lang="en" sz="2500" dirty="0">
                <a:solidFill>
                  <a:schemeClr val="dk1"/>
                </a:solidFill>
              </a:rPr>
              <a:t> – un proiect open-source:</a:t>
            </a:r>
            <a:endParaRPr sz="2500" dirty="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 u="sng" dirty="0">
                <a:solidFill>
                  <a:schemeClr val="hlink"/>
                </a:solidFill>
                <a:hlinkClick r:id="rId4"/>
              </a:rPr>
              <a:t>Figma to Tkinter</a:t>
            </a:r>
            <a:endParaRPr sz="2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500" dirty="0">
              <a:solidFill>
                <a:schemeClr val="dk1"/>
              </a:solidFill>
            </a:endParaRPr>
          </a:p>
        </p:txBody>
      </p:sp>
      <p:sp>
        <p:nvSpPr>
          <p:cNvPr id="130" name="Google Shape;130;p19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ecursive"/>
                <a:ea typeface="Recursive"/>
                <a:cs typeface="Recursive"/>
                <a:sym typeface="Recursive"/>
              </a:rPr>
              <a:t>Cum implementăm UI din FIGMA în TKINTER?</a:t>
            </a:r>
            <a:endParaRPr dirty="0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31" name="Google Shape;131;p19"/>
          <p:cNvCxnSpPr/>
          <p:nvPr/>
        </p:nvCxnSpPr>
        <p:spPr>
          <a:xfrm rot="10800000" flipH="1">
            <a:off x="8884250" y="363600"/>
            <a:ext cx="13200" cy="35874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19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" name="Google Shape;133;p19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4" name="Google Shape;134;p19" title="Untitled drawing (4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 rotWithShape="1">
          <a:blip r:embed="rId6">
            <a:alphaModFix/>
          </a:blip>
          <a:srcRect l="6294" t="6404" r="6154" b="12321"/>
          <a:stretch/>
        </p:blipFill>
        <p:spPr>
          <a:xfrm>
            <a:off x="4797222" y="1265313"/>
            <a:ext cx="3799223" cy="2386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6552B659-C5D7-4539-03BD-A362B953F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9">
            <a:extLst>
              <a:ext uri="{FF2B5EF4-FFF2-40B4-BE49-F238E27FC236}">
                <a16:creationId xmlns:a16="http://schemas.microsoft.com/office/drawing/2014/main" id="{DA3386F7-3A3F-3764-F1A9-C7A7D9045D8D}"/>
              </a:ext>
            </a:extLst>
          </p:cNvPr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>
            <a:extLst>
              <a:ext uri="{FF2B5EF4-FFF2-40B4-BE49-F238E27FC236}">
                <a16:creationId xmlns:a16="http://schemas.microsoft.com/office/drawing/2014/main" id="{C6B2748C-0747-EDD1-D244-31B8888318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89824" y="1341225"/>
            <a:ext cx="4798455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ro-RO" sz="2500" b="1" dirty="0">
                <a:solidFill>
                  <a:schemeClr val="dk1"/>
                </a:solidFill>
              </a:rPr>
              <a:t>Clone </a:t>
            </a:r>
            <a:r>
              <a:rPr lang="ro-RO" sz="2500" b="1" dirty="0" err="1">
                <a:solidFill>
                  <a:schemeClr val="dk1"/>
                </a:solidFill>
              </a:rPr>
              <a:t>the</a:t>
            </a:r>
            <a:r>
              <a:rPr lang="ro-RO" sz="2500" b="1" dirty="0">
                <a:solidFill>
                  <a:schemeClr val="dk1"/>
                </a:solidFill>
              </a:rPr>
              <a:t> REPO</a:t>
            </a:r>
          </a:p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ro-RO" sz="2500" b="1" dirty="0">
                <a:solidFill>
                  <a:schemeClr val="dk1"/>
                </a:solidFill>
              </a:rPr>
              <a:t>Generate </a:t>
            </a:r>
            <a:r>
              <a:rPr lang="ro-RO" sz="2500" b="1" dirty="0" err="1">
                <a:solidFill>
                  <a:schemeClr val="dk1"/>
                </a:solidFill>
              </a:rPr>
              <a:t>your</a:t>
            </a:r>
            <a:r>
              <a:rPr lang="ro-RO" sz="2500" b="1" dirty="0">
                <a:solidFill>
                  <a:schemeClr val="dk1"/>
                </a:solidFill>
              </a:rPr>
              <a:t> </a:t>
            </a:r>
            <a:r>
              <a:rPr lang="ro-RO" sz="2500" b="1" dirty="0" err="1">
                <a:solidFill>
                  <a:schemeClr val="dk1"/>
                </a:solidFill>
              </a:rPr>
              <a:t>token</a:t>
            </a:r>
            <a:endParaRPr lang="ro-RO" sz="2500" b="1" dirty="0">
              <a:solidFill>
                <a:schemeClr val="dk1"/>
              </a:solidFill>
            </a:endParaRPr>
          </a:p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ro-RO" sz="2500" b="1" dirty="0">
                <a:solidFill>
                  <a:schemeClr val="dk1"/>
                </a:solidFill>
              </a:rPr>
              <a:t>Insert </a:t>
            </a:r>
            <a:r>
              <a:rPr lang="ro-RO" sz="2500" b="1" dirty="0" err="1">
                <a:solidFill>
                  <a:schemeClr val="dk1"/>
                </a:solidFill>
              </a:rPr>
              <a:t>your</a:t>
            </a:r>
            <a:r>
              <a:rPr lang="ro-RO" sz="2500" b="1" dirty="0">
                <a:solidFill>
                  <a:schemeClr val="dk1"/>
                </a:solidFill>
              </a:rPr>
              <a:t> </a:t>
            </a:r>
            <a:r>
              <a:rPr lang="ro-RO" sz="2500" b="1" dirty="0" err="1">
                <a:solidFill>
                  <a:schemeClr val="dk1"/>
                </a:solidFill>
              </a:rPr>
              <a:t>token</a:t>
            </a:r>
            <a:r>
              <a:rPr lang="ro-RO" sz="2500" b="1" dirty="0">
                <a:solidFill>
                  <a:schemeClr val="dk1"/>
                </a:solidFill>
              </a:rPr>
              <a:t> </a:t>
            </a:r>
            <a:r>
              <a:rPr lang="ro-RO" sz="2500" b="1" dirty="0" err="1">
                <a:solidFill>
                  <a:schemeClr val="dk1"/>
                </a:solidFill>
              </a:rPr>
              <a:t>into</a:t>
            </a:r>
            <a:r>
              <a:rPr lang="ro-RO" sz="2500" b="1" dirty="0">
                <a:solidFill>
                  <a:schemeClr val="dk1"/>
                </a:solidFill>
              </a:rPr>
              <a:t> </a:t>
            </a:r>
            <a:r>
              <a:rPr lang="ro-RO" sz="2500" b="1" dirty="0" err="1">
                <a:solidFill>
                  <a:schemeClr val="dk1"/>
                </a:solidFill>
              </a:rPr>
              <a:t>the</a:t>
            </a:r>
            <a:r>
              <a:rPr lang="ro-RO" sz="2500" b="1" dirty="0">
                <a:solidFill>
                  <a:schemeClr val="dk1"/>
                </a:solidFill>
              </a:rPr>
              <a:t> TOKEN ID </a:t>
            </a:r>
            <a:r>
              <a:rPr lang="ro-RO" sz="2500" b="1" dirty="0" err="1">
                <a:solidFill>
                  <a:schemeClr val="dk1"/>
                </a:solidFill>
              </a:rPr>
              <a:t>field</a:t>
            </a:r>
            <a:r>
              <a:rPr lang="ro-RO" sz="2500" b="1" dirty="0">
                <a:solidFill>
                  <a:schemeClr val="dk1"/>
                </a:solidFill>
              </a:rPr>
              <a:t> </a:t>
            </a:r>
            <a:r>
              <a:rPr lang="ro-RO" sz="2500" b="1" dirty="0" err="1">
                <a:solidFill>
                  <a:schemeClr val="dk1"/>
                </a:solidFill>
              </a:rPr>
              <a:t>and</a:t>
            </a:r>
            <a:r>
              <a:rPr lang="ro-RO" sz="2500" b="1" dirty="0">
                <a:solidFill>
                  <a:schemeClr val="dk1"/>
                </a:solidFill>
              </a:rPr>
              <a:t> </a:t>
            </a:r>
            <a:r>
              <a:rPr lang="ro-RO" sz="2500" b="1" dirty="0" err="1">
                <a:solidFill>
                  <a:schemeClr val="dk1"/>
                </a:solidFill>
              </a:rPr>
              <a:t>fill</a:t>
            </a:r>
            <a:r>
              <a:rPr lang="ro-RO" sz="2500" b="1" dirty="0">
                <a:solidFill>
                  <a:schemeClr val="dk1"/>
                </a:solidFill>
              </a:rPr>
              <a:t> in </a:t>
            </a:r>
            <a:r>
              <a:rPr lang="ro-RO" sz="2500" b="1" dirty="0" err="1">
                <a:solidFill>
                  <a:schemeClr val="dk1"/>
                </a:solidFill>
              </a:rPr>
              <a:t>the</a:t>
            </a:r>
            <a:r>
              <a:rPr lang="ro-RO" sz="2500" b="1" dirty="0">
                <a:solidFill>
                  <a:schemeClr val="dk1"/>
                </a:solidFill>
              </a:rPr>
              <a:t> rest of </a:t>
            </a:r>
            <a:r>
              <a:rPr lang="ro-RO" sz="2500" b="1" dirty="0" err="1">
                <a:solidFill>
                  <a:schemeClr val="dk1"/>
                </a:solidFill>
              </a:rPr>
              <a:t>the</a:t>
            </a:r>
            <a:r>
              <a:rPr lang="ro-RO" sz="2500" b="1" dirty="0">
                <a:solidFill>
                  <a:schemeClr val="dk1"/>
                </a:solidFill>
              </a:rPr>
              <a:t> </a:t>
            </a:r>
            <a:r>
              <a:rPr lang="ro-RO" sz="2500" b="1" dirty="0" err="1">
                <a:solidFill>
                  <a:schemeClr val="dk1"/>
                </a:solidFill>
              </a:rPr>
              <a:t>fields</a:t>
            </a:r>
            <a:endParaRPr lang="en-US" sz="2500" b="1" dirty="0">
              <a:solidFill>
                <a:schemeClr val="dk1"/>
              </a:solidFill>
            </a:endParaRPr>
          </a:p>
        </p:txBody>
      </p:sp>
      <p:sp>
        <p:nvSpPr>
          <p:cNvPr id="130" name="Google Shape;130;p19">
            <a:extLst>
              <a:ext uri="{FF2B5EF4-FFF2-40B4-BE49-F238E27FC236}">
                <a16:creationId xmlns:a16="http://schemas.microsoft.com/office/drawing/2014/main" id="{41E87B3B-89FA-0BF1-26A5-E9E8B8D942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ecursive"/>
                <a:ea typeface="Recursive"/>
                <a:cs typeface="Recursive"/>
                <a:sym typeface="Recursive"/>
              </a:rPr>
              <a:t>Cum implementăm UI din FIGMA în TKINTER?</a:t>
            </a:r>
            <a:endParaRPr dirty="0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31" name="Google Shape;131;p19">
            <a:extLst>
              <a:ext uri="{FF2B5EF4-FFF2-40B4-BE49-F238E27FC236}">
                <a16:creationId xmlns:a16="http://schemas.microsoft.com/office/drawing/2014/main" id="{560005EF-E1C6-9B65-03E3-0A492690CD13}"/>
              </a:ext>
            </a:extLst>
          </p:cNvPr>
          <p:cNvCxnSpPr/>
          <p:nvPr/>
        </p:nvCxnSpPr>
        <p:spPr>
          <a:xfrm rot="10800000" flipH="1">
            <a:off x="8884250" y="363600"/>
            <a:ext cx="13200" cy="35874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19">
            <a:extLst>
              <a:ext uri="{FF2B5EF4-FFF2-40B4-BE49-F238E27FC236}">
                <a16:creationId xmlns:a16="http://schemas.microsoft.com/office/drawing/2014/main" id="{238FE4C1-F6D8-EE2B-924D-9F90ED390F3E}"/>
              </a:ext>
            </a:extLst>
          </p:cNvPr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" name="Google Shape;133;p19">
            <a:extLst>
              <a:ext uri="{FF2B5EF4-FFF2-40B4-BE49-F238E27FC236}">
                <a16:creationId xmlns:a16="http://schemas.microsoft.com/office/drawing/2014/main" id="{5284D20D-1D85-D7C3-0D4B-E247F41FF43E}"/>
              </a:ext>
            </a:extLst>
          </p:cNvPr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4" name="Google Shape;134;p19" title="Untitled drawing (4).png">
            <a:extLst>
              <a:ext uri="{FF2B5EF4-FFF2-40B4-BE49-F238E27FC236}">
                <a16:creationId xmlns:a16="http://schemas.microsoft.com/office/drawing/2014/main" id="{34A10B32-E0C8-8B0D-4AB1-56F285FB33D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D47F2D-435E-FFCC-C01B-EBD29ACCC1A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712492" y="823092"/>
            <a:ext cx="3082934" cy="375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71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85163EFD-41FE-338E-815E-536C0809D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9">
            <a:extLst>
              <a:ext uri="{FF2B5EF4-FFF2-40B4-BE49-F238E27FC236}">
                <a16:creationId xmlns:a16="http://schemas.microsoft.com/office/drawing/2014/main" id="{A8337C86-D87A-8F9A-F730-9AEC13FA49BD}"/>
              </a:ext>
            </a:extLst>
          </p:cNvPr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>
            <a:extLst>
              <a:ext uri="{FF2B5EF4-FFF2-40B4-BE49-F238E27FC236}">
                <a16:creationId xmlns:a16="http://schemas.microsoft.com/office/drawing/2014/main" id="{63064F22-4541-A889-0232-1418502520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5411" y="898200"/>
            <a:ext cx="471392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ro-RO" sz="2400" b="1" dirty="0">
                <a:solidFill>
                  <a:schemeClr val="dk1"/>
                </a:solidFill>
              </a:rPr>
              <a:t>Select DOWNLOADS as </a:t>
            </a:r>
            <a:r>
              <a:rPr lang="ro-RO" sz="2400" b="1" dirty="0" err="1">
                <a:solidFill>
                  <a:schemeClr val="dk1"/>
                </a:solidFill>
              </a:rPr>
              <a:t>the</a:t>
            </a:r>
            <a:r>
              <a:rPr lang="ro-RO" sz="2400" b="1" dirty="0">
                <a:solidFill>
                  <a:schemeClr val="dk1"/>
                </a:solidFill>
              </a:rPr>
              <a:t> output </a:t>
            </a:r>
            <a:r>
              <a:rPr lang="ro-RO" sz="2400" b="1" dirty="0" err="1">
                <a:solidFill>
                  <a:schemeClr val="dk1"/>
                </a:solidFill>
              </a:rPr>
              <a:t>path</a:t>
            </a:r>
            <a:r>
              <a:rPr lang="ro-RO" sz="2400" b="1" dirty="0">
                <a:solidFill>
                  <a:schemeClr val="dk1"/>
                </a:solidFill>
              </a:rPr>
              <a:t> for </a:t>
            </a:r>
            <a:r>
              <a:rPr lang="ro-RO" sz="2400" b="1" dirty="0" err="1">
                <a:solidFill>
                  <a:schemeClr val="dk1"/>
                </a:solidFill>
              </a:rPr>
              <a:t>the</a:t>
            </a:r>
            <a:r>
              <a:rPr lang="ro-RO" sz="2400" b="1" dirty="0">
                <a:solidFill>
                  <a:schemeClr val="dk1"/>
                </a:solidFill>
              </a:rPr>
              <a:t> GUI</a:t>
            </a:r>
          </a:p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ro-RO" sz="2400" b="1" dirty="0" err="1">
                <a:solidFill>
                  <a:schemeClr val="dk1"/>
                </a:solidFill>
              </a:rPr>
              <a:t>Move</a:t>
            </a:r>
            <a:r>
              <a:rPr lang="ro-RO" sz="2400" b="1" dirty="0">
                <a:solidFill>
                  <a:schemeClr val="dk1"/>
                </a:solidFill>
              </a:rPr>
              <a:t> </a:t>
            </a:r>
            <a:r>
              <a:rPr lang="ro-RO" sz="2400" b="1" dirty="0" err="1">
                <a:solidFill>
                  <a:schemeClr val="dk1"/>
                </a:solidFill>
              </a:rPr>
              <a:t>the</a:t>
            </a:r>
            <a:r>
              <a:rPr lang="ro-RO" sz="2400" b="1" dirty="0">
                <a:solidFill>
                  <a:schemeClr val="dk1"/>
                </a:solidFill>
              </a:rPr>
              <a:t> ASSETS folder </a:t>
            </a:r>
            <a:r>
              <a:rPr lang="ro-RO" sz="2400" b="1" dirty="0" err="1">
                <a:solidFill>
                  <a:schemeClr val="dk1"/>
                </a:solidFill>
              </a:rPr>
              <a:t>to</a:t>
            </a:r>
            <a:r>
              <a:rPr lang="ro-RO" sz="2400" b="1" dirty="0">
                <a:solidFill>
                  <a:schemeClr val="dk1"/>
                </a:solidFill>
              </a:rPr>
              <a:t> </a:t>
            </a:r>
            <a:r>
              <a:rPr lang="ro-RO" sz="2400" b="1" dirty="0" err="1">
                <a:solidFill>
                  <a:schemeClr val="dk1"/>
                </a:solidFill>
              </a:rPr>
              <a:t>the</a:t>
            </a:r>
            <a:r>
              <a:rPr lang="ro-RO" sz="2400" b="1" dirty="0">
                <a:solidFill>
                  <a:schemeClr val="dk1"/>
                </a:solidFill>
              </a:rPr>
              <a:t> </a:t>
            </a:r>
            <a:r>
              <a:rPr lang="ro-RO" sz="2400" b="1" dirty="0" err="1">
                <a:solidFill>
                  <a:schemeClr val="dk1"/>
                </a:solidFill>
              </a:rPr>
              <a:t>main</a:t>
            </a:r>
            <a:r>
              <a:rPr lang="ro-RO" sz="2400" b="1" dirty="0">
                <a:solidFill>
                  <a:schemeClr val="dk1"/>
                </a:solidFill>
              </a:rPr>
              <a:t> </a:t>
            </a:r>
            <a:r>
              <a:rPr lang="ro-RO" sz="2400" b="1" dirty="0" err="1">
                <a:solidFill>
                  <a:schemeClr val="dk1"/>
                </a:solidFill>
              </a:rPr>
              <a:t>project</a:t>
            </a:r>
            <a:r>
              <a:rPr lang="ro-RO" sz="2400" b="1" dirty="0">
                <a:solidFill>
                  <a:schemeClr val="dk1"/>
                </a:solidFill>
              </a:rPr>
              <a:t> folder</a:t>
            </a:r>
          </a:p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ro-RO" sz="2400" b="1" dirty="0" err="1">
                <a:solidFill>
                  <a:schemeClr val="dk1"/>
                </a:solidFill>
              </a:rPr>
              <a:t>Copy</a:t>
            </a:r>
            <a:r>
              <a:rPr lang="ro-RO" sz="2400" b="1" dirty="0">
                <a:solidFill>
                  <a:schemeClr val="dk1"/>
                </a:solidFill>
              </a:rPr>
              <a:t> </a:t>
            </a:r>
            <a:r>
              <a:rPr lang="ro-RO" sz="2400" b="1" dirty="0" err="1">
                <a:solidFill>
                  <a:schemeClr val="dk1"/>
                </a:solidFill>
              </a:rPr>
              <a:t>the</a:t>
            </a:r>
            <a:r>
              <a:rPr lang="ro-RO" sz="2400" b="1" dirty="0">
                <a:solidFill>
                  <a:schemeClr val="dk1"/>
                </a:solidFill>
              </a:rPr>
              <a:t> content of </a:t>
            </a:r>
            <a:r>
              <a:rPr lang="ro-RO" sz="2400" b="1" dirty="0" err="1">
                <a:solidFill>
                  <a:schemeClr val="dk1"/>
                </a:solidFill>
              </a:rPr>
              <a:t>the</a:t>
            </a:r>
            <a:r>
              <a:rPr lang="ro-RO" sz="2400" b="1" dirty="0">
                <a:solidFill>
                  <a:schemeClr val="dk1"/>
                </a:solidFill>
              </a:rPr>
              <a:t> .</a:t>
            </a:r>
            <a:r>
              <a:rPr lang="ro-RO" sz="2400" b="1" dirty="0" err="1">
                <a:solidFill>
                  <a:schemeClr val="dk1"/>
                </a:solidFill>
              </a:rPr>
              <a:t>py</a:t>
            </a:r>
            <a:r>
              <a:rPr lang="ro-RO" sz="2400" b="1" dirty="0">
                <a:solidFill>
                  <a:schemeClr val="dk1"/>
                </a:solidFill>
              </a:rPr>
              <a:t> file </a:t>
            </a:r>
            <a:r>
              <a:rPr lang="ro-RO" sz="2400" b="1" dirty="0" err="1">
                <a:solidFill>
                  <a:schemeClr val="dk1"/>
                </a:solidFill>
              </a:rPr>
              <a:t>into</a:t>
            </a:r>
            <a:r>
              <a:rPr lang="ro-RO" sz="2400" b="1" dirty="0">
                <a:solidFill>
                  <a:schemeClr val="dk1"/>
                </a:solidFill>
              </a:rPr>
              <a:t> </a:t>
            </a:r>
            <a:r>
              <a:rPr lang="ro-RO" sz="2400" b="1" dirty="0" err="1">
                <a:solidFill>
                  <a:schemeClr val="dk1"/>
                </a:solidFill>
              </a:rPr>
              <a:t>the</a:t>
            </a:r>
            <a:r>
              <a:rPr lang="ro-RO" sz="2400" b="1" dirty="0">
                <a:solidFill>
                  <a:schemeClr val="dk1"/>
                </a:solidFill>
              </a:rPr>
              <a:t> ui/main_app.</a:t>
            </a:r>
            <a:r>
              <a:rPr lang="ro-RO" sz="2400" b="1">
                <a:solidFill>
                  <a:schemeClr val="dk1"/>
                </a:solidFill>
              </a:rPr>
              <a:t>py file</a:t>
            </a:r>
            <a:endParaRPr lang="ro-RO" sz="2400" b="1" dirty="0">
              <a:solidFill>
                <a:schemeClr val="dk1"/>
              </a:solidFill>
            </a:endParaRPr>
          </a:p>
        </p:txBody>
      </p:sp>
      <p:sp>
        <p:nvSpPr>
          <p:cNvPr id="130" name="Google Shape;130;p19">
            <a:extLst>
              <a:ext uri="{FF2B5EF4-FFF2-40B4-BE49-F238E27FC236}">
                <a16:creationId xmlns:a16="http://schemas.microsoft.com/office/drawing/2014/main" id="{B750750C-16A9-CC51-DEE8-8298D0FE7E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ecursive"/>
                <a:ea typeface="Recursive"/>
                <a:cs typeface="Recursive"/>
                <a:sym typeface="Recursive"/>
              </a:rPr>
              <a:t>Cum implementăm UI din FIGMA în TKINTER?</a:t>
            </a:r>
            <a:endParaRPr dirty="0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31" name="Google Shape;131;p19">
            <a:extLst>
              <a:ext uri="{FF2B5EF4-FFF2-40B4-BE49-F238E27FC236}">
                <a16:creationId xmlns:a16="http://schemas.microsoft.com/office/drawing/2014/main" id="{8B66ACF0-A24B-C3D8-D36D-E45F06CCB74C}"/>
              </a:ext>
            </a:extLst>
          </p:cNvPr>
          <p:cNvCxnSpPr/>
          <p:nvPr/>
        </p:nvCxnSpPr>
        <p:spPr>
          <a:xfrm rot="10800000" flipH="1">
            <a:off x="8958562" y="369820"/>
            <a:ext cx="13200" cy="35874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19">
            <a:extLst>
              <a:ext uri="{FF2B5EF4-FFF2-40B4-BE49-F238E27FC236}">
                <a16:creationId xmlns:a16="http://schemas.microsoft.com/office/drawing/2014/main" id="{AFA03AE5-C99A-E19A-A2CD-19F4E69CCF75}"/>
              </a:ext>
            </a:extLst>
          </p:cNvPr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" name="Google Shape;133;p19">
            <a:extLst>
              <a:ext uri="{FF2B5EF4-FFF2-40B4-BE49-F238E27FC236}">
                <a16:creationId xmlns:a16="http://schemas.microsoft.com/office/drawing/2014/main" id="{F070AD8E-A179-19E9-80BB-BC1BD75662CC}"/>
              </a:ext>
            </a:extLst>
          </p:cNvPr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4" name="Google Shape;134;p19" title="Untitled drawing (4).png">
            <a:extLst>
              <a:ext uri="{FF2B5EF4-FFF2-40B4-BE49-F238E27FC236}">
                <a16:creationId xmlns:a16="http://schemas.microsoft.com/office/drawing/2014/main" id="{B9E40016-28C8-8218-49C0-5FCCB1C8DB7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135;p19">
            <a:extLst>
              <a:ext uri="{FF2B5EF4-FFF2-40B4-BE49-F238E27FC236}">
                <a16:creationId xmlns:a16="http://schemas.microsoft.com/office/drawing/2014/main" id="{E2F6DA93-77D5-C21F-32F4-F55BFD2F255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6294" t="6404" r="6154" b="12321"/>
          <a:stretch/>
        </p:blipFill>
        <p:spPr>
          <a:xfrm>
            <a:off x="5099867" y="1477641"/>
            <a:ext cx="3799223" cy="2386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39786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717275" y="2558313"/>
            <a:ext cx="7900800" cy="19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">
                <a:solidFill>
                  <a:schemeClr val="dk1"/>
                </a:solidFill>
              </a:rPr>
              <a:t>UI-ul trebuie să comunice cu funcțiile backend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">
                <a:solidFill>
                  <a:schemeClr val="dk1"/>
                </a:solidFill>
              </a:rPr>
              <a:t>UX-ul bun înseamnă că:</a:t>
            </a:r>
            <a:endParaRPr>
              <a:solidFill>
                <a:schemeClr val="dk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➢"/>
            </a:pPr>
            <a:r>
              <a:rPr lang="en">
                <a:solidFill>
                  <a:schemeClr val="dk1"/>
                </a:solidFill>
              </a:rPr>
              <a:t>Butoanele răspund instant</a:t>
            </a:r>
            <a:endParaRPr>
              <a:solidFill>
                <a:schemeClr val="dk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➢"/>
            </a:pPr>
            <a:r>
              <a:rPr lang="en">
                <a:solidFill>
                  <a:schemeClr val="dk1"/>
                </a:solidFill>
              </a:rPr>
              <a:t>Utilizatorul primește feedback (ex: mesaj „Date salvate!”)</a:t>
            </a:r>
            <a:endParaRPr>
              <a:solidFill>
                <a:schemeClr val="dk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➢"/>
            </a:pPr>
            <a:r>
              <a:rPr lang="en">
                <a:solidFill>
                  <a:schemeClr val="dk1"/>
                </a:solidFill>
              </a:rPr>
              <a:t>Erorile sunt gestionate elegant</a:t>
            </a:r>
            <a:endParaRPr>
              <a:solidFill>
                <a:schemeClr val="dk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➢"/>
            </a:pPr>
            <a:r>
              <a:rPr lang="en">
                <a:solidFill>
                  <a:schemeClr val="dk1"/>
                </a:solidFill>
              </a:rPr>
              <a:t>Totul curge natural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Cum leg UI-ul de Backend pentru un UX bun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43" name="Google Shape;143;p20"/>
          <p:cNvCxnSpPr/>
          <p:nvPr/>
        </p:nvCxnSpPr>
        <p:spPr>
          <a:xfrm rot="10800000">
            <a:off x="8795425" y="484925"/>
            <a:ext cx="0" cy="32739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20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" name="Google Shape;145;p20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6" name="Google Shape;146;p20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7" name="Google Shape;147;p20"/>
          <p:cNvGraphicFramePr/>
          <p:nvPr/>
        </p:nvGraphicFramePr>
        <p:xfrm>
          <a:off x="717275" y="882850"/>
          <a:ext cx="7239000" cy="1401990"/>
        </p:xfrm>
        <a:graphic>
          <a:graphicData uri="http://schemas.openxmlformats.org/drawingml/2006/table">
            <a:tbl>
              <a:tblPr>
                <a:noFill/>
                <a:tableStyleId>{144A3821-E2A1-4B41-8C86-4A821F7D6C8E}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Termen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Definitie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Exemplu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UI</a:t>
                      </a:r>
                      <a:r>
                        <a:rPr lang="en"/>
                        <a:t> (User Interface)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Cum arată aplicația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Culori, butoane, fonturi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UX </a:t>
                      </a:r>
                      <a:r>
                        <a:rPr lang="en"/>
                        <a:t>(User Experience)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Cum se simte aplicația pentru utilizator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 ușor de folosit?</a:t>
                      </a:r>
                      <a:endParaRPr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Intuitiv? Rapid?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1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How to convert .py to .exe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154" name="Google Shape;154;p21"/>
          <p:cNvSpPr txBox="1">
            <a:spLocks noGrp="1"/>
          </p:cNvSpPr>
          <p:nvPr>
            <p:ph type="body" idx="1"/>
          </p:nvPr>
        </p:nvSpPr>
        <p:spPr>
          <a:xfrm>
            <a:off x="717275" y="9957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Vom folosi auto-py-to-exe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Pip install auto-py-to-exe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auto-py-to-exe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Avantaje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Open-Source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UI Intuitiv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Poți salva configurația</a:t>
            </a:r>
            <a:endParaRPr/>
          </a:p>
        </p:txBody>
      </p:sp>
      <p:cxnSp>
        <p:nvCxnSpPr>
          <p:cNvPr id="155" name="Google Shape;155;p21"/>
          <p:cNvCxnSpPr/>
          <p:nvPr/>
        </p:nvCxnSpPr>
        <p:spPr>
          <a:xfrm>
            <a:off x="5183275" y="484900"/>
            <a:ext cx="34668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" name="Google Shape;156;p21"/>
          <p:cNvCxnSpPr/>
          <p:nvPr/>
        </p:nvCxnSpPr>
        <p:spPr>
          <a:xfrm>
            <a:off x="274825" y="4757625"/>
            <a:ext cx="73509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21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 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58" name="Google Shape;158;p21"/>
          <p:cNvCxnSpPr/>
          <p:nvPr/>
        </p:nvCxnSpPr>
        <p:spPr>
          <a:xfrm rot="10800000">
            <a:off x="4474200" y="1022475"/>
            <a:ext cx="0" cy="33630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9" name="Google Shape;159;p21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1100" y="655800"/>
            <a:ext cx="3580225" cy="375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2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2"/>
          <p:cNvSpPr txBox="1">
            <a:spLocks noGrp="1"/>
          </p:cNvSpPr>
          <p:nvPr>
            <p:ph type="body" idx="1"/>
          </p:nvPr>
        </p:nvSpPr>
        <p:spPr>
          <a:xfrm>
            <a:off x="717275" y="889961"/>
            <a:ext cx="7900800" cy="3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188038"/>
              </a:buClr>
              <a:buSzPts val="1800"/>
              <a:buChar char="❖"/>
            </a:pPr>
            <a:r>
              <a:rPr lang="en" dirty="0">
                <a:solidFill>
                  <a:srgbClr val="188038"/>
                </a:solidFill>
              </a:rPr>
              <a:t>Cum pun action (command) pe un buton</a:t>
            </a:r>
            <a:endParaRPr dirty="0">
              <a:solidFill>
                <a:srgbClr val="188038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800"/>
              <a:buChar char="❖"/>
            </a:pPr>
            <a:r>
              <a:rPr lang="en" dirty="0">
                <a:solidFill>
                  <a:srgbClr val="188038"/>
                </a:solidFill>
              </a:rPr>
              <a:t>(Asta cred ca ia destul de mult timp) Cum fac un splash screen</a:t>
            </a:r>
            <a:endParaRPr dirty="0">
              <a:solidFill>
                <a:srgbClr val="188038"/>
              </a:solidFill>
            </a:endParaRPr>
          </a:p>
          <a:p>
            <a:pPr lvl="0">
              <a:buClr>
                <a:srgbClr val="188038"/>
              </a:buClr>
              <a:buChar char="❖"/>
            </a:pPr>
            <a:r>
              <a:rPr lang="en" dirty="0">
                <a:solidFill>
                  <a:srgbClr val="188038"/>
                </a:solidFill>
              </a:rPr>
              <a:t>Cum iau textul de intrare (prompt) si il punCum modific textul default (placeholder) din zona unde o sa apară  in chatbot ul Anei</a:t>
            </a:r>
            <a:endParaRPr dirty="0">
              <a:solidFill>
                <a:srgbClr val="188038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❖"/>
            </a:pPr>
            <a:r>
              <a:rPr lang="en" i="1" dirty="0">
                <a:solidFill>
                  <a:srgbClr val="FF0000"/>
                </a:solidFill>
              </a:rPr>
              <a:t>Cum lucrez cu datele din API ul lui Andrei</a:t>
            </a:r>
            <a:endParaRPr i="1" dirty="0">
              <a:solidFill>
                <a:srgbClr val="FF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800"/>
              <a:buChar char="❖"/>
            </a:pPr>
            <a:r>
              <a:rPr lang="en" dirty="0">
                <a:solidFill>
                  <a:srgbClr val="188038"/>
                </a:solidFill>
              </a:rPr>
              <a:t>răspunsul chatbot ului (Cum afisez răspunsul chatbot ului)</a:t>
            </a:r>
            <a:endParaRPr dirty="0">
              <a:solidFill>
                <a:srgbClr val="188038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" dirty="0">
                <a:solidFill>
                  <a:schemeClr val="dk1"/>
                </a:solidFill>
              </a:rPr>
              <a:t>Dacă e timp pot face și un buton de toggle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800"/>
              <a:buChar char="❖"/>
            </a:pPr>
            <a:r>
              <a:rPr lang="en" dirty="0">
                <a:solidFill>
                  <a:srgbClr val="188038"/>
                </a:solidFill>
              </a:rPr>
              <a:t>Dacă am timp as putea sa fac și diverse alerte</a:t>
            </a:r>
            <a:endParaRPr dirty="0">
              <a:solidFill>
                <a:srgbClr val="188038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100"/>
              <a:buChar char="➢"/>
            </a:pPr>
            <a:r>
              <a:rPr lang="en" dirty="0">
                <a:solidFill>
                  <a:srgbClr val="188038"/>
                </a:solidFill>
              </a:rPr>
              <a:t>Nu ai introdus niciun text</a:t>
            </a:r>
            <a:endParaRPr dirty="0">
              <a:solidFill>
                <a:srgbClr val="188038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100"/>
              <a:buChar char="➢"/>
            </a:pPr>
            <a:r>
              <a:rPr lang="en" dirty="0">
                <a:solidFill>
                  <a:srgbClr val="188038"/>
                </a:solidFill>
              </a:rPr>
              <a:t>Nu avem încă un răspuns</a:t>
            </a:r>
            <a:endParaRPr dirty="0">
              <a:solidFill>
                <a:srgbClr val="188038"/>
              </a:solidFill>
            </a:endParaRPr>
          </a:p>
        </p:txBody>
      </p:sp>
      <p:sp>
        <p:nvSpPr>
          <p:cNvPr id="167" name="Google Shape;167;p22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Ce vreau sa mai explic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68" name="Google Shape;168;p22"/>
          <p:cNvCxnSpPr/>
          <p:nvPr/>
        </p:nvCxnSpPr>
        <p:spPr>
          <a:xfrm rot="10800000">
            <a:off x="8795425" y="484925"/>
            <a:ext cx="0" cy="32739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22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0" name="Google Shape;170;p22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1" name="Google Shape;171;p22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3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3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Alte chestii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178" name="Google Shape;178;p23"/>
          <p:cNvSpPr txBox="1">
            <a:spLocks noGrp="1"/>
          </p:cNvSpPr>
          <p:nvPr>
            <p:ph type="body" idx="1"/>
          </p:nvPr>
        </p:nvSpPr>
        <p:spPr>
          <a:xfrm>
            <a:off x="717275" y="889961"/>
            <a:ext cx="7900800" cy="3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">
                <a:solidFill>
                  <a:schemeClr val="dk1"/>
                </a:solidFill>
              </a:rPr>
              <a:t>Pre-requisites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➢"/>
            </a:pPr>
            <a:r>
              <a:rPr lang="en" u="sng">
                <a:solidFill>
                  <a:schemeClr val="hlink"/>
                </a:solidFill>
                <a:hlinkClick r:id="rId4"/>
              </a:rPr>
              <a:t>Repo</a:t>
            </a:r>
            <a:r>
              <a:rPr lang="en">
                <a:solidFill>
                  <a:schemeClr val="dk1"/>
                </a:solidFill>
              </a:rPr>
              <a:t>-ul clonat ca să poată face conversia de la UI la cod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➢"/>
            </a:pPr>
            <a:r>
              <a:rPr lang="en">
                <a:solidFill>
                  <a:schemeClr val="dk1"/>
                </a:solidFill>
              </a:rPr>
              <a:t>Tkinter pt interfață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➢"/>
            </a:pPr>
            <a:r>
              <a:rPr lang="en">
                <a:solidFill>
                  <a:schemeClr val="dk1"/>
                </a:solidFill>
              </a:rPr>
              <a:t>Pyinstaller / auto-py-to-exe pt a crea fișierul executabil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">
                <a:solidFill>
                  <a:schemeClr val="dk1"/>
                </a:solidFill>
              </a:rPr>
              <a:t>Instrucțiuni Figma -&gt; py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➢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https://github.com/ParthJadhav/Tkinter-Designer/blob/master/docs/instructions.md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endParaRPr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cxnSp>
        <p:nvCxnSpPr>
          <p:cNvPr id="179" name="Google Shape;179;p23"/>
          <p:cNvCxnSpPr/>
          <p:nvPr/>
        </p:nvCxnSpPr>
        <p:spPr>
          <a:xfrm rot="10800000">
            <a:off x="8795425" y="484925"/>
            <a:ext cx="0" cy="32739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0" name="Google Shape;180;p23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1" name="Google Shape;181;p23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2" name="Google Shape;182;p23" title="Untitled drawing (4)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4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4"/>
          <p:cNvSpPr/>
          <p:nvPr/>
        </p:nvSpPr>
        <p:spPr>
          <a:xfrm>
            <a:off x="8847125" y="0"/>
            <a:ext cx="300600" cy="44970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4100" y="4334925"/>
            <a:ext cx="9144000" cy="8112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4"/>
          <p:cNvSpPr txBox="1">
            <a:spLocks noGrp="1"/>
          </p:cNvSpPr>
          <p:nvPr>
            <p:ph type="ctrTitle"/>
          </p:nvPr>
        </p:nvSpPr>
        <p:spPr>
          <a:xfrm>
            <a:off x="1529450" y="1129650"/>
            <a:ext cx="5333400" cy="223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THIS IS AN EXAMPLE OF THE TITLE</a:t>
            </a:r>
            <a:endParaRPr b="1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191" name="Google Shape;191;p24"/>
          <p:cNvSpPr txBox="1">
            <a:spLocks noGrp="1"/>
          </p:cNvSpPr>
          <p:nvPr>
            <p:ph type="subTitle" idx="1"/>
          </p:nvPr>
        </p:nvSpPr>
        <p:spPr>
          <a:xfrm>
            <a:off x="2046450" y="4386525"/>
            <a:ext cx="3849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ecursive"/>
                <a:ea typeface="Recursive"/>
                <a:cs typeface="Recursive"/>
                <a:sym typeface="Recursive"/>
              </a:rPr>
              <a:t>Code Sinaia 2025</a:t>
            </a:r>
            <a:endParaRPr b="1">
              <a:solidFill>
                <a:srgbClr val="FFFFFF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id="192" name="Google Shape;192;p24" descr="Mobiris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9876" y="119131"/>
            <a:ext cx="940835" cy="79383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4"/>
          <p:cNvSpPr txBox="1"/>
          <p:nvPr/>
        </p:nvSpPr>
        <p:spPr>
          <a:xfrm>
            <a:off x="274825" y="48784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FFFFFF"/>
                </a:solidFill>
              </a:rPr>
              <a:t>2025 Copyright © by INPROTED– </a:t>
            </a:r>
            <a:r>
              <a:rPr lang="en" sz="750" b="1">
                <a:solidFill>
                  <a:srgbClr val="FFFFFF"/>
                </a:solidFill>
              </a:rPr>
              <a:t>I</a:t>
            </a:r>
            <a:r>
              <a:rPr lang="en" sz="750">
                <a:solidFill>
                  <a:srgbClr val="FFFFFF"/>
                </a:solidFill>
              </a:rPr>
              <a:t>nternational </a:t>
            </a:r>
            <a:r>
              <a:rPr lang="en" sz="750" b="1">
                <a:solidFill>
                  <a:srgbClr val="FFFFFF"/>
                </a:solidFill>
              </a:rPr>
              <a:t>Pro</a:t>
            </a:r>
            <a:r>
              <a:rPr lang="en" sz="750">
                <a:solidFill>
                  <a:srgbClr val="FFFFFF"/>
                </a:solidFill>
              </a:rPr>
              <a:t>fessionals for </a:t>
            </a:r>
            <a:r>
              <a:rPr lang="en" sz="750" b="1">
                <a:solidFill>
                  <a:srgbClr val="FFFFFF"/>
                </a:solidFill>
              </a:rPr>
              <a:t>T</a:t>
            </a:r>
            <a:r>
              <a:rPr lang="en" sz="750">
                <a:solidFill>
                  <a:srgbClr val="FFFFFF"/>
                </a:solidFill>
              </a:rPr>
              <a:t>echnology and </a:t>
            </a:r>
            <a:r>
              <a:rPr lang="en" sz="750" b="1">
                <a:solidFill>
                  <a:srgbClr val="FFFFFF"/>
                </a:solidFill>
              </a:rPr>
              <a:t>Ed</a:t>
            </a:r>
            <a:r>
              <a:rPr lang="en" sz="750">
                <a:solidFill>
                  <a:srgbClr val="FFFFFF"/>
                </a:solidFill>
              </a:rPr>
              <a:t>ucation | All Rights Reserved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94" name="Google Shape;194;p24"/>
          <p:cNvCxnSpPr/>
          <p:nvPr/>
        </p:nvCxnSpPr>
        <p:spPr>
          <a:xfrm>
            <a:off x="3479000" y="516050"/>
            <a:ext cx="54201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24"/>
          <p:cNvCxnSpPr/>
          <p:nvPr/>
        </p:nvCxnSpPr>
        <p:spPr>
          <a:xfrm>
            <a:off x="6786650" y="2211400"/>
            <a:ext cx="22794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6" name="Google Shape;196;p24"/>
          <p:cNvCxnSpPr/>
          <p:nvPr/>
        </p:nvCxnSpPr>
        <p:spPr>
          <a:xfrm>
            <a:off x="3707600" y="3927475"/>
            <a:ext cx="54201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24"/>
          <p:cNvCxnSpPr/>
          <p:nvPr/>
        </p:nvCxnSpPr>
        <p:spPr>
          <a:xfrm>
            <a:off x="-59700" y="2289275"/>
            <a:ext cx="15996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24"/>
          <p:cNvCxnSpPr/>
          <p:nvPr/>
        </p:nvCxnSpPr>
        <p:spPr>
          <a:xfrm>
            <a:off x="2109500" y="288650"/>
            <a:ext cx="0" cy="13596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9" name="Google Shape;199;p24"/>
          <p:cNvCxnSpPr/>
          <p:nvPr/>
        </p:nvCxnSpPr>
        <p:spPr>
          <a:xfrm>
            <a:off x="2947700" y="2703700"/>
            <a:ext cx="0" cy="13596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pic>
        <p:nvPicPr>
          <p:cNvPr id="200" name="Google Shape;200;p24" title="Untitled drawing (4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5125" y="4421250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5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5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Sample Heading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207" name="Google Shape;207;p25"/>
          <p:cNvSpPr txBox="1">
            <a:spLocks noGrp="1"/>
          </p:cNvSpPr>
          <p:nvPr>
            <p:ph type="body" idx="1"/>
          </p:nvPr>
        </p:nvSpPr>
        <p:spPr>
          <a:xfrm>
            <a:off x="717275" y="9957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text: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Point 1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Sub-topic 1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Sub-topic 2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Point 2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Sub-topic 3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Point 3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More sample text</a:t>
            </a:r>
            <a:endParaRPr/>
          </a:p>
        </p:txBody>
      </p:sp>
      <p:cxnSp>
        <p:nvCxnSpPr>
          <p:cNvPr id="208" name="Google Shape;208;p25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25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0" name="Google Shape;210;p25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1" name="Google Shape;211;p25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6"/>
          <p:cNvPicPr preferRelativeResize="0"/>
          <p:nvPr/>
        </p:nvPicPr>
        <p:blipFill>
          <a:blip r:embed="rId3">
            <a:alphaModFix amt="4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6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Sample Heading With Picture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218" name="Google Shape;218;p26"/>
          <p:cNvSpPr txBox="1">
            <a:spLocks noGrp="1"/>
          </p:cNvSpPr>
          <p:nvPr>
            <p:ph type="body" idx="1"/>
          </p:nvPr>
        </p:nvSpPr>
        <p:spPr>
          <a:xfrm>
            <a:off x="717275" y="9957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text: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Point 1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Sub-topic 1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Sub-topic 2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Point 2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Sub-topic 3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Point 3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More sample text</a:t>
            </a:r>
            <a:endParaRPr/>
          </a:p>
        </p:txBody>
      </p:sp>
      <p:cxnSp>
        <p:nvCxnSpPr>
          <p:cNvPr id="219" name="Google Shape;219;p26"/>
          <p:cNvCxnSpPr/>
          <p:nvPr/>
        </p:nvCxnSpPr>
        <p:spPr>
          <a:xfrm>
            <a:off x="5183275" y="484900"/>
            <a:ext cx="34668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26"/>
          <p:cNvCxnSpPr/>
          <p:nvPr/>
        </p:nvCxnSpPr>
        <p:spPr>
          <a:xfrm>
            <a:off x="274825" y="4757625"/>
            <a:ext cx="73509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1" name="Google Shape;221;p26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 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22" name="Google Shape;222;p26"/>
          <p:cNvCxnSpPr/>
          <p:nvPr/>
        </p:nvCxnSpPr>
        <p:spPr>
          <a:xfrm rot="10800000">
            <a:off x="4474200" y="1022475"/>
            <a:ext cx="0" cy="33630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3" name="Google Shape;223;p26" title="Untitled drawing (4) (1).jpg"/>
          <p:cNvPicPr preferRelativeResize="0"/>
          <p:nvPr/>
        </p:nvPicPr>
        <p:blipFill rotWithShape="1">
          <a:blip r:embed="rId4">
            <a:alphaModFix/>
          </a:blip>
          <a:srcRect b="5096"/>
          <a:stretch/>
        </p:blipFill>
        <p:spPr>
          <a:xfrm>
            <a:off x="4993863" y="1268326"/>
            <a:ext cx="3801574" cy="2705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 title="Untitled drawing (4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717275" y="9957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❖"/>
            </a:pPr>
            <a:r>
              <a:rPr lang="en" sz="2700"/>
              <a:t>Building a Full Python App</a:t>
            </a: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❖"/>
            </a:pPr>
            <a:r>
              <a:rPr lang="en" sz="2700"/>
              <a:t>From UI Design to Functional App</a:t>
            </a: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❖"/>
            </a:pPr>
            <a:r>
              <a:rPr lang="en" sz="2700"/>
              <a:t>From Figma to .exe: UI/UX Design and Implementation with Tkinter</a:t>
            </a: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❖"/>
            </a:pPr>
            <a:r>
              <a:rPr lang="en" sz="2700"/>
              <a:t>From UI Design to executable / .exe (file)</a:t>
            </a:r>
            <a:br>
              <a:rPr lang="en" sz="2700"/>
            </a:br>
            <a:endParaRPr sz="2700"/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Alte titluri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75" name="Google Shape;75;p14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Google Shape;76;p14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77;p14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8" name="Google Shape;78;p14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7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7"/>
          <p:cNvSpPr/>
          <p:nvPr/>
        </p:nvSpPr>
        <p:spPr>
          <a:xfrm>
            <a:off x="8847125" y="0"/>
            <a:ext cx="300600" cy="44970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7"/>
          <p:cNvSpPr/>
          <p:nvPr/>
        </p:nvSpPr>
        <p:spPr>
          <a:xfrm>
            <a:off x="4100" y="4334925"/>
            <a:ext cx="9144000" cy="8112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7"/>
          <p:cNvSpPr txBox="1">
            <a:spLocks noGrp="1"/>
          </p:cNvSpPr>
          <p:nvPr>
            <p:ph type="ctrTitle"/>
          </p:nvPr>
        </p:nvSpPr>
        <p:spPr>
          <a:xfrm>
            <a:off x="1529450" y="1510650"/>
            <a:ext cx="5333400" cy="144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THANK YOU,</a:t>
            </a:r>
            <a:endParaRPr b="1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34343"/>
                </a:solidFill>
                <a:latin typeface="Recursive"/>
                <a:ea typeface="Recursive"/>
                <a:cs typeface="Recursive"/>
                <a:sym typeface="Recursive"/>
              </a:rPr>
              <a:t>THE END</a:t>
            </a:r>
            <a:endParaRPr b="1">
              <a:solidFill>
                <a:srgbClr val="434343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sp>
        <p:nvSpPr>
          <p:cNvPr id="233" name="Google Shape;233;p27"/>
          <p:cNvSpPr txBox="1">
            <a:spLocks noGrp="1"/>
          </p:cNvSpPr>
          <p:nvPr>
            <p:ph type="subTitle" idx="1"/>
          </p:nvPr>
        </p:nvSpPr>
        <p:spPr>
          <a:xfrm>
            <a:off x="2046450" y="4386525"/>
            <a:ext cx="3849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ecursive"/>
                <a:ea typeface="Recursive"/>
                <a:cs typeface="Recursive"/>
                <a:sym typeface="Recursive"/>
              </a:rPr>
              <a:t>Code Sinaia 2025</a:t>
            </a:r>
            <a:endParaRPr b="1">
              <a:solidFill>
                <a:srgbClr val="FFFFFF"/>
              </a:solidFill>
              <a:latin typeface="Recursive"/>
              <a:ea typeface="Recursive"/>
              <a:cs typeface="Recursive"/>
              <a:sym typeface="Recursive"/>
            </a:endParaRPr>
          </a:p>
        </p:txBody>
      </p:sp>
      <p:pic>
        <p:nvPicPr>
          <p:cNvPr id="234" name="Google Shape;234;p27" descr="Mobiris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9876" y="119131"/>
            <a:ext cx="940835" cy="79383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7"/>
          <p:cNvSpPr txBox="1"/>
          <p:nvPr/>
        </p:nvSpPr>
        <p:spPr>
          <a:xfrm>
            <a:off x="274825" y="48784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FFFFFF"/>
                </a:solidFill>
              </a:rPr>
              <a:t>2025 Copyright © by INPROTED– </a:t>
            </a:r>
            <a:r>
              <a:rPr lang="en" sz="750" b="1">
                <a:solidFill>
                  <a:srgbClr val="FFFFFF"/>
                </a:solidFill>
              </a:rPr>
              <a:t>I</a:t>
            </a:r>
            <a:r>
              <a:rPr lang="en" sz="750">
                <a:solidFill>
                  <a:srgbClr val="FFFFFF"/>
                </a:solidFill>
              </a:rPr>
              <a:t>nternational </a:t>
            </a:r>
            <a:r>
              <a:rPr lang="en" sz="750" b="1">
                <a:solidFill>
                  <a:srgbClr val="FFFFFF"/>
                </a:solidFill>
              </a:rPr>
              <a:t>Pro</a:t>
            </a:r>
            <a:r>
              <a:rPr lang="en" sz="750">
                <a:solidFill>
                  <a:srgbClr val="FFFFFF"/>
                </a:solidFill>
              </a:rPr>
              <a:t>fessionals for </a:t>
            </a:r>
            <a:r>
              <a:rPr lang="en" sz="750" b="1">
                <a:solidFill>
                  <a:srgbClr val="FFFFFF"/>
                </a:solidFill>
              </a:rPr>
              <a:t>T</a:t>
            </a:r>
            <a:r>
              <a:rPr lang="en" sz="750">
                <a:solidFill>
                  <a:srgbClr val="FFFFFF"/>
                </a:solidFill>
              </a:rPr>
              <a:t>echnology and </a:t>
            </a:r>
            <a:r>
              <a:rPr lang="en" sz="750" b="1">
                <a:solidFill>
                  <a:srgbClr val="FFFFFF"/>
                </a:solidFill>
              </a:rPr>
              <a:t>Ed</a:t>
            </a:r>
            <a:r>
              <a:rPr lang="en" sz="750">
                <a:solidFill>
                  <a:srgbClr val="FFFFFF"/>
                </a:solidFill>
              </a:rPr>
              <a:t>ucation | All Rights Reserved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36" name="Google Shape;236;p27"/>
          <p:cNvCxnSpPr/>
          <p:nvPr/>
        </p:nvCxnSpPr>
        <p:spPr>
          <a:xfrm rot="10800000" flipH="1">
            <a:off x="-67475" y="1896400"/>
            <a:ext cx="2348700" cy="13560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37" name="Google Shape;237;p27"/>
          <p:cNvCxnSpPr/>
          <p:nvPr/>
        </p:nvCxnSpPr>
        <p:spPr>
          <a:xfrm rot="10800000" flipH="1">
            <a:off x="6208400" y="2901300"/>
            <a:ext cx="2715600" cy="15678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pic>
        <p:nvPicPr>
          <p:cNvPr id="238" name="Google Shape;238;p27" title="Untitled drawing (4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27"/>
          <p:cNvCxnSpPr/>
          <p:nvPr/>
        </p:nvCxnSpPr>
        <p:spPr>
          <a:xfrm rot="10800000" flipH="1">
            <a:off x="3319225" y="-129875"/>
            <a:ext cx="2376600" cy="13722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Google Shape;240;p27"/>
          <p:cNvCxnSpPr/>
          <p:nvPr/>
        </p:nvCxnSpPr>
        <p:spPr>
          <a:xfrm rot="10800000" flipH="1">
            <a:off x="2855200" y="917325"/>
            <a:ext cx="6008700" cy="34692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>
            <a:spLocks noGrp="1"/>
          </p:cNvSpPr>
          <p:nvPr>
            <p:ph type="body" idx="1"/>
          </p:nvPr>
        </p:nvSpPr>
        <p:spPr>
          <a:xfrm>
            <a:off x="717275" y="995775"/>
            <a:ext cx="807815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❖"/>
            </a:pPr>
            <a:r>
              <a:rPr lang="en" sz="2700" dirty="0"/>
              <a:t>Introducere</a:t>
            </a:r>
            <a:endParaRPr sz="2700" dirty="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❖"/>
            </a:pPr>
            <a:r>
              <a:rPr lang="en" sz="2700" dirty="0"/>
              <a:t>What is FIGMA</a:t>
            </a:r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❖"/>
            </a:pPr>
            <a:r>
              <a:rPr lang="en" sz="2700" dirty="0"/>
              <a:t>How to design in FIGMA</a:t>
            </a:r>
            <a:endParaRPr sz="2700" dirty="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❖"/>
            </a:pPr>
            <a:r>
              <a:rPr lang="en" sz="2700" dirty="0"/>
              <a:t>What is TKINTER</a:t>
            </a:r>
            <a:endParaRPr sz="2700" dirty="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❖"/>
            </a:pPr>
            <a:r>
              <a:rPr lang="en" sz="2700" dirty="0"/>
              <a:t>How to implement FIGMA UI in TKINTER code</a:t>
            </a:r>
            <a:endParaRPr sz="2700" dirty="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❖"/>
            </a:pPr>
            <a:r>
              <a:rPr lang="en" sz="2700" dirty="0"/>
              <a:t>How to turn your code into an .exe</a:t>
            </a:r>
            <a:endParaRPr sz="2700" dirty="0"/>
          </a:p>
        </p:txBody>
      </p:sp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Cuprins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86" name="Google Shape;86;p15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15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" name="Google Shape;88;p15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9" name="Google Shape;89;p15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6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>
            <a:spLocks noGrp="1"/>
          </p:cNvSpPr>
          <p:nvPr>
            <p:ph type="body" idx="1"/>
          </p:nvPr>
        </p:nvSpPr>
        <p:spPr>
          <a:xfrm>
            <a:off x="570970" y="670348"/>
            <a:ext cx="8298205" cy="36051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❖"/>
            </a:pPr>
            <a:r>
              <a:rPr lang="en" sz="1700" b="1" dirty="0">
                <a:solidFill>
                  <a:schemeClr val="dk1"/>
                </a:solidFill>
              </a:rPr>
              <a:t>Ce facem azi?</a:t>
            </a:r>
            <a:br>
              <a:rPr lang="en" sz="1700" dirty="0">
                <a:solidFill>
                  <a:schemeClr val="dk1"/>
                </a:solidFill>
              </a:rPr>
            </a:br>
            <a:r>
              <a:rPr lang="en" sz="1700" dirty="0">
                <a:solidFill>
                  <a:schemeClr val="dk1"/>
                </a:solidFill>
              </a:rPr>
              <a:t>Vom învăța cum să creăm o interfață grafică (UI) modernă cu FIGMA și să o implementăm în Python folosind TKINTER. După ce avem aplicația, vom descoperi cum o putem transforma într-un fișier executabil </a:t>
            </a:r>
            <a:r>
              <a:rPr lang="en" sz="1700" dirty="0">
                <a:solidFill>
                  <a:srgbClr val="00B050"/>
                </a:solidFill>
              </a:rPr>
              <a:t>.exe</a:t>
            </a:r>
            <a:br>
              <a:rPr lang="en" sz="1700" dirty="0">
                <a:solidFill>
                  <a:srgbClr val="00B050"/>
                </a:solidFill>
              </a:rPr>
            </a:br>
            <a:endParaRPr sz="1700" dirty="0">
              <a:solidFill>
                <a:srgbClr val="00B050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❖"/>
            </a:pPr>
            <a:r>
              <a:rPr lang="en" sz="1700" b="1" dirty="0">
                <a:solidFill>
                  <a:schemeClr val="dk1"/>
                </a:solidFill>
              </a:rPr>
              <a:t>De ce e important să avem o interfață la aplicația noastră?</a:t>
            </a:r>
            <a:br>
              <a:rPr lang="en" sz="1700" dirty="0">
                <a:solidFill>
                  <a:schemeClr val="dk1"/>
                </a:solidFill>
              </a:rPr>
            </a:br>
            <a:r>
              <a:rPr lang="en" sz="1700" dirty="0">
                <a:solidFill>
                  <a:schemeClr val="dk1"/>
                </a:solidFill>
              </a:rPr>
              <a:t>O aplicație cu un UI plăcut este mai ușor de folosit și mai atractivă dec</a:t>
            </a:r>
            <a:r>
              <a:rPr lang="ro-RO" sz="1700" dirty="0" err="1">
                <a:solidFill>
                  <a:schemeClr val="dk1"/>
                </a:solidFill>
              </a:rPr>
              <a:t>ât</a:t>
            </a:r>
            <a:r>
              <a:rPr lang="ro-RO" sz="1700" dirty="0">
                <a:solidFill>
                  <a:schemeClr val="dk1"/>
                </a:solidFill>
              </a:rPr>
              <a:t> o aplicație în CMD</a:t>
            </a:r>
            <a:r>
              <a:rPr lang="en" sz="1700" dirty="0">
                <a:solidFill>
                  <a:schemeClr val="dk1"/>
                </a:solidFill>
              </a:rPr>
              <a:t>.</a:t>
            </a:r>
            <a:br>
              <a:rPr lang="en" sz="1700" dirty="0">
                <a:solidFill>
                  <a:schemeClr val="dk1"/>
                </a:solidFill>
              </a:rPr>
            </a:br>
            <a:endParaRPr sz="1700" dirty="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❖"/>
            </a:pPr>
            <a:r>
              <a:rPr lang="en" sz="1700" b="1" dirty="0">
                <a:solidFill>
                  <a:schemeClr val="dk1"/>
                </a:solidFill>
              </a:rPr>
              <a:t>Ce vom obține la final?</a:t>
            </a:r>
            <a:br>
              <a:rPr lang="en" sz="1700" dirty="0">
                <a:solidFill>
                  <a:schemeClr val="dk1"/>
                </a:solidFill>
              </a:rPr>
            </a:br>
            <a:r>
              <a:rPr lang="en" sz="1700" dirty="0">
                <a:solidFill>
                  <a:schemeClr val="dk1"/>
                </a:solidFill>
              </a:rPr>
              <a:t>O aplicație Python cu design personalizat (și transformată într-un fișier executabil </a:t>
            </a:r>
            <a:r>
              <a:rPr lang="en" sz="1700" dirty="0">
                <a:solidFill>
                  <a:srgbClr val="188038"/>
                </a:solidFill>
              </a:rPr>
              <a:t>.exe</a:t>
            </a:r>
            <a:r>
              <a:rPr lang="en" sz="1700" dirty="0">
                <a:solidFill>
                  <a:schemeClr val="dk1"/>
                </a:solidFill>
              </a:rPr>
              <a:t>.)</a:t>
            </a:r>
            <a:endParaRPr sz="1700" dirty="0">
              <a:solidFill>
                <a:schemeClr val="dk1"/>
              </a:solidFill>
            </a:endParaRPr>
          </a:p>
        </p:txBody>
      </p:sp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Introducere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97" name="Google Shape;97;p16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6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16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0" name="Google Shape;100;p16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>
            <a:spLocks noGrp="1"/>
          </p:cNvSpPr>
          <p:nvPr>
            <p:ph type="body" idx="1"/>
          </p:nvPr>
        </p:nvSpPr>
        <p:spPr>
          <a:xfrm>
            <a:off x="717275" y="9957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en" sz="2400" dirty="0">
                <a:solidFill>
                  <a:schemeClr val="dk1"/>
                </a:solidFill>
              </a:rPr>
              <a:t>FIGMA este un </a:t>
            </a:r>
            <a:r>
              <a:rPr lang="en" sz="2400" b="1" dirty="0">
                <a:solidFill>
                  <a:schemeClr val="dk1"/>
                </a:solidFill>
              </a:rPr>
              <a:t>tool online pentru design UI/UX</a:t>
            </a:r>
            <a:r>
              <a:rPr lang="en" sz="2400" dirty="0">
                <a:solidFill>
                  <a:schemeClr val="dk1"/>
                </a:solidFill>
              </a:rPr>
              <a:t>.</a:t>
            </a:r>
            <a:endParaRPr sz="2400"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en" sz="2400" dirty="0">
                <a:solidFill>
                  <a:schemeClr val="dk1"/>
                </a:solidFill>
              </a:rPr>
              <a:t>Este folosit de designeri pentru a crea machete vizuale ale aplicațiilor (fără cod).</a:t>
            </a:r>
            <a:endParaRPr sz="2400"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en" sz="2400" dirty="0">
                <a:solidFill>
                  <a:schemeClr val="dk1"/>
                </a:solidFill>
              </a:rPr>
              <a:t>Funcționează direct în browser și permite colaborarea în timp real.</a:t>
            </a:r>
            <a:endParaRPr sz="2400"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❖"/>
            </a:pPr>
            <a:r>
              <a:rPr lang="en" sz="2400" dirty="0">
                <a:solidFill>
                  <a:schemeClr val="dk1"/>
                </a:solidFill>
              </a:rPr>
              <a:t>Vom folosi FIGMA pentru a crea </a:t>
            </a:r>
            <a:r>
              <a:rPr lang="ro-RO" sz="2400" dirty="0">
                <a:solidFill>
                  <a:schemeClr val="dk1"/>
                </a:solidFill>
              </a:rPr>
              <a:t>interfața </a:t>
            </a:r>
            <a:r>
              <a:rPr lang="en" sz="2400" dirty="0">
                <a:solidFill>
                  <a:schemeClr val="dk1"/>
                </a:solidFill>
              </a:rPr>
              <a:t>aplicației noastre.</a:t>
            </a: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What is FIGMA?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08" name="Google Shape;108;p17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Google Shape;109;p17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" name="Google Shape;110;p17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1" name="Google Shape;111;p17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776DDB89-4F10-FDAD-2AC3-63497BABB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9">
            <a:extLst>
              <a:ext uri="{FF2B5EF4-FFF2-40B4-BE49-F238E27FC236}">
                <a16:creationId xmlns:a16="http://schemas.microsoft.com/office/drawing/2014/main" id="{636F5EB9-D499-69C7-ADF5-1D5903DFBD53}"/>
              </a:ext>
            </a:extLst>
          </p:cNvPr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>
            <a:extLst>
              <a:ext uri="{FF2B5EF4-FFF2-40B4-BE49-F238E27FC236}">
                <a16:creationId xmlns:a16="http://schemas.microsoft.com/office/drawing/2014/main" id="{BA914A92-6D13-9603-9BFA-8200797D45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89825" y="1341225"/>
            <a:ext cx="4431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en-US" sz="2500" b="1" dirty="0">
                <a:solidFill>
                  <a:schemeClr val="dk1"/>
                </a:solidFill>
              </a:rPr>
              <a:t>Pasul 1:</a:t>
            </a:r>
            <a:br>
              <a:rPr lang="en-US" sz="2500" b="1" dirty="0">
                <a:solidFill>
                  <a:schemeClr val="dk1"/>
                </a:solidFill>
              </a:rPr>
            </a:br>
            <a:r>
              <a:rPr lang="en-US" sz="2500" b="1" dirty="0">
                <a:solidFill>
                  <a:schemeClr val="dk1"/>
                </a:solidFill>
              </a:rPr>
              <a:t>Open Figma design</a:t>
            </a:r>
          </a:p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en-US" sz="2500" b="1" dirty="0">
                <a:solidFill>
                  <a:schemeClr val="dk1"/>
                </a:solidFill>
              </a:rPr>
              <a:t>Pasul 2: Duplicate to your drafts</a:t>
            </a:r>
          </a:p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en-US" sz="2500" b="1" dirty="0">
                <a:solidFill>
                  <a:schemeClr val="dk1"/>
                </a:solidFill>
              </a:rPr>
              <a:t>Pasul 3: Start edit it</a:t>
            </a:r>
          </a:p>
        </p:txBody>
      </p:sp>
      <p:sp>
        <p:nvSpPr>
          <p:cNvPr id="130" name="Google Shape;130;p19">
            <a:extLst>
              <a:ext uri="{FF2B5EF4-FFF2-40B4-BE49-F238E27FC236}">
                <a16:creationId xmlns:a16="http://schemas.microsoft.com/office/drawing/2014/main" id="{03158694-614F-A12D-D46F-B9289FF0A5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ecursive"/>
                <a:ea typeface="Recursive"/>
                <a:cs typeface="Recursive"/>
                <a:sym typeface="Recursive"/>
              </a:rPr>
              <a:t>Cum implementăm UI </a:t>
            </a:r>
            <a:r>
              <a:rPr lang="ro-RO" dirty="0">
                <a:latin typeface="Recursive"/>
                <a:ea typeface="Recursive"/>
                <a:cs typeface="Recursive"/>
                <a:sym typeface="Recursive"/>
              </a:rPr>
              <a:t>în </a:t>
            </a:r>
            <a:r>
              <a:rPr lang="en" dirty="0">
                <a:latin typeface="Recursive"/>
                <a:ea typeface="Recursive"/>
                <a:cs typeface="Recursive"/>
                <a:sym typeface="Recursive"/>
              </a:rPr>
              <a:t>FIGMA</a:t>
            </a:r>
            <a:endParaRPr dirty="0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31" name="Google Shape;131;p19">
            <a:extLst>
              <a:ext uri="{FF2B5EF4-FFF2-40B4-BE49-F238E27FC236}">
                <a16:creationId xmlns:a16="http://schemas.microsoft.com/office/drawing/2014/main" id="{D0748A4A-2DDC-F66D-F571-B41B2DC28CE2}"/>
              </a:ext>
            </a:extLst>
          </p:cNvPr>
          <p:cNvCxnSpPr/>
          <p:nvPr/>
        </p:nvCxnSpPr>
        <p:spPr>
          <a:xfrm rot="10800000" flipH="1">
            <a:off x="8884250" y="363600"/>
            <a:ext cx="13200" cy="35874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19">
            <a:extLst>
              <a:ext uri="{FF2B5EF4-FFF2-40B4-BE49-F238E27FC236}">
                <a16:creationId xmlns:a16="http://schemas.microsoft.com/office/drawing/2014/main" id="{7B17BB3D-046A-D3B8-C018-985278500F6A}"/>
              </a:ext>
            </a:extLst>
          </p:cNvPr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" name="Google Shape;133;p19">
            <a:extLst>
              <a:ext uri="{FF2B5EF4-FFF2-40B4-BE49-F238E27FC236}">
                <a16:creationId xmlns:a16="http://schemas.microsoft.com/office/drawing/2014/main" id="{9ECB92C9-2AE3-8D44-D489-70FF47BBD111}"/>
              </a:ext>
            </a:extLst>
          </p:cNvPr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4" name="Google Shape;134;p19" title="Untitled drawing (4).png">
            <a:extLst>
              <a:ext uri="{FF2B5EF4-FFF2-40B4-BE49-F238E27FC236}">
                <a16:creationId xmlns:a16="http://schemas.microsoft.com/office/drawing/2014/main" id="{7044FA92-1E08-480A-EB4F-7AAEB61A66C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E830FC-A287-0735-DDD9-81507A6700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5497" y="1230170"/>
            <a:ext cx="4025964" cy="317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316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CE6CD7CE-3836-42C0-B6E7-7A7D483E6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9">
            <a:extLst>
              <a:ext uri="{FF2B5EF4-FFF2-40B4-BE49-F238E27FC236}">
                <a16:creationId xmlns:a16="http://schemas.microsoft.com/office/drawing/2014/main" id="{8DECCE7D-6C66-FFB4-28D4-22C879B21225}"/>
              </a:ext>
            </a:extLst>
          </p:cNvPr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>
            <a:extLst>
              <a:ext uri="{FF2B5EF4-FFF2-40B4-BE49-F238E27FC236}">
                <a16:creationId xmlns:a16="http://schemas.microsoft.com/office/drawing/2014/main" id="{EB6BE026-2F50-BEE2-38F7-930B88B3F1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89825" y="1341225"/>
            <a:ext cx="4431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en-US" sz="2500" b="1" dirty="0">
                <a:solidFill>
                  <a:schemeClr val="dk1"/>
                </a:solidFill>
              </a:rPr>
              <a:t>Duplicate buttons</a:t>
            </a:r>
          </a:p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en-US" sz="2500" b="1" dirty="0">
                <a:solidFill>
                  <a:schemeClr val="dk1"/>
                </a:solidFill>
              </a:rPr>
              <a:t>Create the chat area rectangle</a:t>
            </a:r>
          </a:p>
          <a:p>
            <a:pPr marL="457200" lvl="0" indent="-3873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500"/>
              <a:buChar char="❖"/>
            </a:pPr>
            <a:r>
              <a:rPr lang="en-US" sz="2500" b="1" dirty="0">
                <a:solidFill>
                  <a:schemeClr val="dk1"/>
                </a:solidFill>
              </a:rPr>
              <a:t>(optional) Modify colors based on your preferences </a:t>
            </a:r>
          </a:p>
        </p:txBody>
      </p:sp>
      <p:sp>
        <p:nvSpPr>
          <p:cNvPr id="130" name="Google Shape;130;p19">
            <a:extLst>
              <a:ext uri="{FF2B5EF4-FFF2-40B4-BE49-F238E27FC236}">
                <a16:creationId xmlns:a16="http://schemas.microsoft.com/office/drawing/2014/main" id="{B3B5A587-35B3-32B4-0725-96B0492A90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ecursive"/>
                <a:ea typeface="Recursive"/>
                <a:cs typeface="Recursive"/>
                <a:sym typeface="Recursive"/>
              </a:rPr>
              <a:t>Cum implementăm UI din FIGMA în TKINTER?</a:t>
            </a:r>
            <a:endParaRPr dirty="0"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31" name="Google Shape;131;p19">
            <a:extLst>
              <a:ext uri="{FF2B5EF4-FFF2-40B4-BE49-F238E27FC236}">
                <a16:creationId xmlns:a16="http://schemas.microsoft.com/office/drawing/2014/main" id="{3450BFA7-3422-AE21-8BB7-12B92E7BC810}"/>
              </a:ext>
            </a:extLst>
          </p:cNvPr>
          <p:cNvCxnSpPr/>
          <p:nvPr/>
        </p:nvCxnSpPr>
        <p:spPr>
          <a:xfrm rot="10800000" flipH="1">
            <a:off x="8884250" y="363600"/>
            <a:ext cx="13200" cy="35874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19">
            <a:extLst>
              <a:ext uri="{FF2B5EF4-FFF2-40B4-BE49-F238E27FC236}">
                <a16:creationId xmlns:a16="http://schemas.microsoft.com/office/drawing/2014/main" id="{079CEB6C-5CA9-FC26-36A2-6354B7A98BA9}"/>
              </a:ext>
            </a:extLst>
          </p:cNvPr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" name="Google Shape;133;p19">
            <a:extLst>
              <a:ext uri="{FF2B5EF4-FFF2-40B4-BE49-F238E27FC236}">
                <a16:creationId xmlns:a16="http://schemas.microsoft.com/office/drawing/2014/main" id="{5A23D244-B550-25B7-CB59-5C8C4DEAC0AA}"/>
              </a:ext>
            </a:extLst>
          </p:cNvPr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4" name="Google Shape;134;p19" title="Untitled drawing (4).png">
            <a:extLst>
              <a:ext uri="{FF2B5EF4-FFF2-40B4-BE49-F238E27FC236}">
                <a16:creationId xmlns:a16="http://schemas.microsoft.com/office/drawing/2014/main" id="{71A49DC6-0647-5F49-C6AF-D8837300E8F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A9E816-9D8B-E21E-97AF-07132A3F968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778056" y="1157215"/>
            <a:ext cx="4008774" cy="301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072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C026C681-6556-ED64-1A7C-628B8A805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9">
            <a:extLst>
              <a:ext uri="{FF2B5EF4-FFF2-40B4-BE49-F238E27FC236}">
                <a16:creationId xmlns:a16="http://schemas.microsoft.com/office/drawing/2014/main" id="{5C2CA910-84DD-4B1B-03D6-6D18E8F90DCB}"/>
              </a:ext>
            </a:extLst>
          </p:cNvPr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19">
            <a:extLst>
              <a:ext uri="{FF2B5EF4-FFF2-40B4-BE49-F238E27FC236}">
                <a16:creationId xmlns:a16="http://schemas.microsoft.com/office/drawing/2014/main" id="{5290775E-6157-ABEF-00D3-6B05BDEBE42C}"/>
              </a:ext>
            </a:extLst>
          </p:cNvPr>
          <p:cNvCxnSpPr/>
          <p:nvPr/>
        </p:nvCxnSpPr>
        <p:spPr>
          <a:xfrm rot="10800000" flipH="1">
            <a:off x="8884250" y="363600"/>
            <a:ext cx="13200" cy="358740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19">
            <a:extLst>
              <a:ext uri="{FF2B5EF4-FFF2-40B4-BE49-F238E27FC236}">
                <a16:creationId xmlns:a16="http://schemas.microsoft.com/office/drawing/2014/main" id="{4DBE7D49-0163-2903-6FA5-A6C64E43C390}"/>
              </a:ext>
            </a:extLst>
          </p:cNvPr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" name="Google Shape;133;p19">
            <a:extLst>
              <a:ext uri="{FF2B5EF4-FFF2-40B4-BE49-F238E27FC236}">
                <a16:creationId xmlns:a16="http://schemas.microsoft.com/office/drawing/2014/main" id="{60F02C5B-6B98-1AC8-0F8E-B051F339E3A8}"/>
              </a:ext>
            </a:extLst>
          </p:cNvPr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4" name="Google Shape;134;p19" title="Untitled drawing (4).png">
            <a:extLst>
              <a:ext uri="{FF2B5EF4-FFF2-40B4-BE49-F238E27FC236}">
                <a16:creationId xmlns:a16="http://schemas.microsoft.com/office/drawing/2014/main" id="{C8A95FB0-B1A5-5AC3-BFE1-CB962A94180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00165-3DEE-B304-6121-E8E9D04CDC9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468056" y="262269"/>
            <a:ext cx="5664264" cy="423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096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>
          <a:blip r:embed="rId3">
            <a:alphaModFix amt="3000"/>
          </a:blip>
          <a:stretch>
            <a:fillRect/>
          </a:stretch>
        </p:blipFill>
        <p:spPr>
          <a:xfrm>
            <a:off x="4100" y="2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717275" y="9957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" dirty="0">
                <a:solidFill>
                  <a:schemeClr val="dk1"/>
                </a:solidFill>
              </a:rPr>
              <a:t>Tkinter este </a:t>
            </a:r>
            <a:r>
              <a:rPr lang="en" b="1" dirty="0">
                <a:solidFill>
                  <a:schemeClr val="dk1"/>
                </a:solidFill>
              </a:rPr>
              <a:t>librăria standard pentru interfețe grafice în Python</a:t>
            </a:r>
            <a:r>
              <a:rPr lang="en" dirty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" dirty="0">
                <a:solidFill>
                  <a:schemeClr val="dk1"/>
                </a:solidFill>
              </a:rPr>
              <a:t>Cu Tkinter poți crea ferestre, butoane, texte etc.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" dirty="0">
                <a:solidFill>
                  <a:schemeClr val="dk1"/>
                </a:solidFill>
              </a:rPr>
              <a:t>Este simplu de folosit și ideal pentru proiecte educaționale sau personale.</a:t>
            </a:r>
            <a:endParaRPr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Avantaje:</a:t>
            </a:r>
            <a:endParaRPr b="1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" dirty="0">
                <a:solidFill>
                  <a:schemeClr val="dk1"/>
                </a:solidFill>
              </a:rPr>
              <a:t>E inclusă direct în Python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" dirty="0">
                <a:solidFill>
                  <a:schemeClr val="dk1"/>
                </a:solidFill>
              </a:rPr>
              <a:t>Ușor de învățat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" dirty="0">
                <a:solidFill>
                  <a:schemeClr val="dk1"/>
                </a:solidFill>
              </a:rPr>
              <a:t>Bună pentru prototipuri rapide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274825" y="242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ecursive"/>
                <a:ea typeface="Recursive"/>
                <a:cs typeface="Recursive"/>
                <a:sym typeface="Recursive"/>
              </a:rPr>
              <a:t>What is TKINTER?</a:t>
            </a:r>
            <a:endParaRPr>
              <a:latin typeface="Recursive"/>
              <a:ea typeface="Recursive"/>
              <a:cs typeface="Recursive"/>
              <a:sym typeface="Recursive"/>
            </a:endParaRPr>
          </a:p>
        </p:txBody>
      </p:sp>
      <p:cxnSp>
        <p:nvCxnSpPr>
          <p:cNvPr id="119" name="Google Shape;119;p18"/>
          <p:cNvCxnSpPr/>
          <p:nvPr/>
        </p:nvCxnSpPr>
        <p:spPr>
          <a:xfrm>
            <a:off x="3229900" y="484900"/>
            <a:ext cx="54201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" name="Google Shape;120;p18"/>
          <p:cNvCxnSpPr/>
          <p:nvPr/>
        </p:nvCxnSpPr>
        <p:spPr>
          <a:xfrm>
            <a:off x="274825" y="4757625"/>
            <a:ext cx="7391700" cy="0"/>
          </a:xfrm>
          <a:prstGeom prst="straightConnector1">
            <a:avLst/>
          </a:prstGeom>
          <a:noFill/>
          <a:ln w="76200" cap="flat" cmpd="sng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1" name="Google Shape;121;p18"/>
          <p:cNvSpPr txBox="1"/>
          <p:nvPr/>
        </p:nvSpPr>
        <p:spPr>
          <a:xfrm>
            <a:off x="274825" y="4802225"/>
            <a:ext cx="7160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">
                <a:solidFill>
                  <a:srgbClr val="525252"/>
                </a:solidFill>
              </a:rPr>
              <a:t>2025 Copyright © by INPROTED– </a:t>
            </a:r>
            <a:r>
              <a:rPr lang="en" sz="750" b="1">
                <a:solidFill>
                  <a:srgbClr val="525252"/>
                </a:solidFill>
              </a:rPr>
              <a:t>I</a:t>
            </a:r>
            <a:r>
              <a:rPr lang="en" sz="750">
                <a:solidFill>
                  <a:srgbClr val="525252"/>
                </a:solidFill>
              </a:rPr>
              <a:t>nternational </a:t>
            </a:r>
            <a:r>
              <a:rPr lang="en" sz="750" b="1">
                <a:solidFill>
                  <a:srgbClr val="525252"/>
                </a:solidFill>
              </a:rPr>
              <a:t>Pro</a:t>
            </a:r>
            <a:r>
              <a:rPr lang="en" sz="750">
                <a:solidFill>
                  <a:srgbClr val="525252"/>
                </a:solidFill>
              </a:rPr>
              <a:t>fessionals for </a:t>
            </a:r>
            <a:r>
              <a:rPr lang="en" sz="750" b="1">
                <a:solidFill>
                  <a:srgbClr val="525252"/>
                </a:solidFill>
              </a:rPr>
              <a:t>T</a:t>
            </a:r>
            <a:r>
              <a:rPr lang="en" sz="750">
                <a:solidFill>
                  <a:srgbClr val="525252"/>
                </a:solidFill>
              </a:rPr>
              <a:t>echnology and </a:t>
            </a:r>
            <a:r>
              <a:rPr lang="en" sz="750" b="1">
                <a:solidFill>
                  <a:srgbClr val="525252"/>
                </a:solidFill>
              </a:rPr>
              <a:t>Ed</a:t>
            </a:r>
            <a:r>
              <a:rPr lang="en" sz="750">
                <a:solidFill>
                  <a:srgbClr val="525252"/>
                </a:solidFill>
              </a:rPr>
              <a:t>ucation | All Rights Reserved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2" name="Google Shape;122;p18" title="Untitled drawing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5125" y="4386525"/>
            <a:ext cx="1160926" cy="870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 rotWithShape="1">
          <a:blip r:embed="rId5">
            <a:alphaModFix/>
          </a:blip>
          <a:srcRect l="21400" t="12845" r="43155" b="28712"/>
          <a:stretch/>
        </p:blipFill>
        <p:spPr>
          <a:xfrm>
            <a:off x="5124076" y="2195079"/>
            <a:ext cx="2691274" cy="2496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1068</Words>
  <Application>Microsoft Office PowerPoint</Application>
  <PresentationFormat>On-screen Show (16:9)</PresentationFormat>
  <Paragraphs>136</Paragraphs>
  <Slides>20</Slides>
  <Notes>20</Notes>
  <HiddenSlides>5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Recursive</vt:lpstr>
      <vt:lpstr>Arial</vt:lpstr>
      <vt:lpstr>Simple Light</vt:lpstr>
      <vt:lpstr>Drumul de la un design la o aplicatie .executabila</vt:lpstr>
      <vt:lpstr>Alte titluri</vt:lpstr>
      <vt:lpstr>Cuprins</vt:lpstr>
      <vt:lpstr>Introducere</vt:lpstr>
      <vt:lpstr>What is FIGMA?</vt:lpstr>
      <vt:lpstr>Cum implementăm UI în FIGMA</vt:lpstr>
      <vt:lpstr>Cum implementăm UI din FIGMA în TKINTER?</vt:lpstr>
      <vt:lpstr>PowerPoint Presentation</vt:lpstr>
      <vt:lpstr>What is TKINTER?</vt:lpstr>
      <vt:lpstr>Cum implementăm UI din FIGMA în TKINTER?</vt:lpstr>
      <vt:lpstr>Cum implementăm UI din FIGMA în TKINTER?</vt:lpstr>
      <vt:lpstr>Cum implementăm UI din FIGMA în TKINTER?</vt:lpstr>
      <vt:lpstr>Cum leg UI-ul de Backend pentru un UX bun</vt:lpstr>
      <vt:lpstr>How to convert .py to .exe</vt:lpstr>
      <vt:lpstr>Ce vreau sa mai explic</vt:lpstr>
      <vt:lpstr>Alte chestii</vt:lpstr>
      <vt:lpstr>THIS IS AN EXAMPLE OF THE TITLE</vt:lpstr>
      <vt:lpstr>Sample Heading</vt:lpstr>
      <vt:lpstr>Sample Heading With Picture</vt:lpstr>
      <vt:lpstr>THANK YOU, 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Rares Anghel</cp:lastModifiedBy>
  <cp:revision>4</cp:revision>
  <dcterms:modified xsi:type="dcterms:W3CDTF">2025-07-21T22:02:12Z</dcterms:modified>
</cp:coreProperties>
</file>